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3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BB"/>
    <a:srgbClr val="BC8F36"/>
    <a:srgbClr val="FEF9E9"/>
    <a:srgbClr val="FFDB92"/>
    <a:srgbClr val="B5A175"/>
    <a:srgbClr val="F3F6DB"/>
    <a:srgbClr val="230D1A"/>
    <a:srgbClr val="28292D"/>
    <a:srgbClr val="FDF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204"/>
      </p:cViewPr>
      <p:guideLst>
        <p:guide pos="3840"/>
        <p:guide orient="horz" pos="23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Q3\DI6889_Partner%20Operational%20Readiness\00%20Admin\Job359247_JobSummaryReport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Q3\DI6889_Partner%20Operational%20Readiness\00%20Admin\Job359247_JobSummaryReport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118592"/>
        <c:axId val="201118984"/>
      </c:barChart>
      <c:catAx>
        <c:axId val="20111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18984"/>
        <c:crosses val="autoZero"/>
        <c:auto val="1"/>
        <c:lblAlgn val="ctr"/>
        <c:lblOffset val="100"/>
        <c:noMultiLvlLbl val="0"/>
      </c:catAx>
      <c:valAx>
        <c:axId val="20111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0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2292200"/>
        <c:axId val="202292592"/>
      </c:lineChart>
      <c:catAx>
        <c:axId val="20229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92592"/>
        <c:crosses val="autoZero"/>
        <c:auto val="1"/>
        <c:lblAlgn val="ctr"/>
        <c:lblOffset val="100"/>
        <c:noMultiLvlLbl val="0"/>
      </c:catAx>
      <c:valAx>
        <c:axId val="20229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9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Report'!$F$7:$F$29</c:f>
              <c:numCache>
                <c:formatCode>General</c:formatCode>
                <c:ptCount val="23"/>
                <c:pt idx="0">
                  <c:v>1362</c:v>
                </c:pt>
                <c:pt idx="1">
                  <c:v>362</c:v>
                </c:pt>
                <c:pt idx="2">
                  <c:v>362</c:v>
                </c:pt>
                <c:pt idx="3">
                  <c:v>362</c:v>
                </c:pt>
                <c:pt idx="4">
                  <c:v>362</c:v>
                </c:pt>
                <c:pt idx="5">
                  <c:v>362</c:v>
                </c:pt>
                <c:pt idx="6">
                  <c:v>362</c:v>
                </c:pt>
                <c:pt idx="7">
                  <c:v>362</c:v>
                </c:pt>
                <c:pt idx="8">
                  <c:v>362</c:v>
                </c:pt>
                <c:pt idx="9">
                  <c:v>362</c:v>
                </c:pt>
                <c:pt idx="10">
                  <c:v>362</c:v>
                </c:pt>
                <c:pt idx="11">
                  <c:v>362</c:v>
                </c:pt>
                <c:pt idx="12">
                  <c:v>362</c:v>
                </c:pt>
                <c:pt idx="13">
                  <c:v>362</c:v>
                </c:pt>
                <c:pt idx="14">
                  <c:v>362</c:v>
                </c:pt>
                <c:pt idx="15">
                  <c:v>362</c:v>
                </c:pt>
                <c:pt idx="16">
                  <c:v>362</c:v>
                </c:pt>
                <c:pt idx="17">
                  <c:v>362</c:v>
                </c:pt>
                <c:pt idx="18">
                  <c:v>362</c:v>
                </c:pt>
                <c:pt idx="19">
                  <c:v>362</c:v>
                </c:pt>
                <c:pt idx="20">
                  <c:v>362</c:v>
                </c:pt>
                <c:pt idx="21">
                  <c:v>362</c:v>
                </c:pt>
                <c:pt idx="22">
                  <c:v>362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Report'!$G$7:$G$29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Report'!$H$7:$H$29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smooth val="0"/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Report'!$I$7:$I$29</c:f>
              <c:numCache>
                <c:formatCode>General</c:formatCode>
                <c:ptCount val="23"/>
                <c:pt idx="0">
                  <c:v>62</c:v>
                </c:pt>
                <c:pt idx="1">
                  <c:v>63</c:v>
                </c:pt>
                <c:pt idx="2">
                  <c:v>64</c:v>
                </c:pt>
                <c:pt idx="3">
                  <c:v>64</c:v>
                </c:pt>
                <c:pt idx="4">
                  <c:v>63</c:v>
                </c:pt>
                <c:pt idx="5">
                  <c:v>64</c:v>
                </c:pt>
                <c:pt idx="6">
                  <c:v>64</c:v>
                </c:pt>
                <c:pt idx="7">
                  <c:v>64</c:v>
                </c:pt>
                <c:pt idx="8">
                  <c:v>62</c:v>
                </c:pt>
                <c:pt idx="9">
                  <c:v>62</c:v>
                </c:pt>
                <c:pt idx="10">
                  <c:v>62</c:v>
                </c:pt>
                <c:pt idx="11">
                  <c:v>64</c:v>
                </c:pt>
                <c:pt idx="12">
                  <c:v>64</c:v>
                </c:pt>
                <c:pt idx="13">
                  <c:v>64</c:v>
                </c:pt>
                <c:pt idx="14">
                  <c:v>63</c:v>
                </c:pt>
                <c:pt idx="15">
                  <c:v>64</c:v>
                </c:pt>
                <c:pt idx="16">
                  <c:v>63</c:v>
                </c:pt>
                <c:pt idx="17">
                  <c:v>62</c:v>
                </c:pt>
                <c:pt idx="18">
                  <c:v>64</c:v>
                </c:pt>
                <c:pt idx="19">
                  <c:v>62</c:v>
                </c:pt>
                <c:pt idx="20">
                  <c:v>64</c:v>
                </c:pt>
                <c:pt idx="21">
                  <c:v>64</c:v>
                </c:pt>
                <c:pt idx="22">
                  <c:v>64</c:v>
                </c:pt>
              </c:numCache>
            </c:numRef>
          </c:val>
          <c:smooth val="0"/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Report'!$J$7:$J$29</c:f>
              <c:numCache>
                <c:formatCode>General</c:formatCode>
                <c:ptCount val="23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0</c:v>
                </c:pt>
                <c:pt idx="21">
                  <c:v>2</c:v>
                </c:pt>
                <c:pt idx="22">
                  <c:v>2</c:v>
                </c:pt>
              </c:numCache>
            </c:numRef>
          </c:val>
          <c:smooth val="0"/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Report'!$K$7:$K$29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4</c:v>
                </c:pt>
                <c:pt idx="17">
                  <c:v>1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3</c:v>
                </c:pt>
                <c:pt idx="22">
                  <c:v>1</c:v>
                </c:pt>
              </c:numCache>
            </c:numRef>
          </c:val>
          <c:smooth val="0"/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Report'!$L$7:$L$29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24</c:v>
                </c:pt>
                <c:pt idx="7">
                  <c:v>8</c:v>
                </c:pt>
                <c:pt idx="8">
                  <c:v>1</c:v>
                </c:pt>
                <c:pt idx="9">
                  <c:v>5</c:v>
                </c:pt>
                <c:pt idx="10">
                  <c:v>1</c:v>
                </c:pt>
                <c:pt idx="11">
                  <c:v>10</c:v>
                </c:pt>
                <c:pt idx="12">
                  <c:v>7</c:v>
                </c:pt>
                <c:pt idx="13">
                  <c:v>2</c:v>
                </c:pt>
                <c:pt idx="14">
                  <c:v>0</c:v>
                </c:pt>
                <c:pt idx="15">
                  <c:v>1</c:v>
                </c:pt>
                <c:pt idx="16">
                  <c:v>35</c:v>
                </c:pt>
                <c:pt idx="17">
                  <c:v>1</c:v>
                </c:pt>
                <c:pt idx="18">
                  <c:v>17</c:v>
                </c:pt>
                <c:pt idx="19">
                  <c:v>1</c:v>
                </c:pt>
                <c:pt idx="20">
                  <c:v>4</c:v>
                </c:pt>
                <c:pt idx="21">
                  <c:v>3</c:v>
                </c:pt>
                <c:pt idx="22">
                  <c:v>5</c:v>
                </c:pt>
              </c:numCache>
            </c:numRef>
          </c:val>
          <c:smooth val="0"/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Report'!$M$7:$M$29</c:f>
              <c:numCache>
                <c:formatCode>General</c:formatCode>
                <c:ptCount val="23"/>
                <c:pt idx="0">
                  <c:v>296</c:v>
                </c:pt>
                <c:pt idx="1">
                  <c:v>296</c:v>
                </c:pt>
                <c:pt idx="2">
                  <c:v>289</c:v>
                </c:pt>
                <c:pt idx="3">
                  <c:v>293</c:v>
                </c:pt>
                <c:pt idx="4">
                  <c:v>295</c:v>
                </c:pt>
                <c:pt idx="5">
                  <c:v>287</c:v>
                </c:pt>
                <c:pt idx="6">
                  <c:v>269</c:v>
                </c:pt>
                <c:pt idx="7">
                  <c:v>287</c:v>
                </c:pt>
                <c:pt idx="8">
                  <c:v>297</c:v>
                </c:pt>
                <c:pt idx="9">
                  <c:v>293</c:v>
                </c:pt>
                <c:pt idx="10">
                  <c:v>295</c:v>
                </c:pt>
                <c:pt idx="11">
                  <c:v>285</c:v>
                </c:pt>
                <c:pt idx="12">
                  <c:v>288</c:v>
                </c:pt>
                <c:pt idx="13">
                  <c:v>293</c:v>
                </c:pt>
                <c:pt idx="14">
                  <c:v>296</c:v>
                </c:pt>
                <c:pt idx="15">
                  <c:v>293</c:v>
                </c:pt>
                <c:pt idx="16">
                  <c:v>257</c:v>
                </c:pt>
                <c:pt idx="17">
                  <c:v>296</c:v>
                </c:pt>
                <c:pt idx="18">
                  <c:v>277</c:v>
                </c:pt>
                <c:pt idx="19">
                  <c:v>296</c:v>
                </c:pt>
                <c:pt idx="20">
                  <c:v>293</c:v>
                </c:pt>
                <c:pt idx="21">
                  <c:v>290</c:v>
                </c:pt>
                <c:pt idx="22">
                  <c:v>290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378672"/>
        <c:axId val="196151560"/>
      </c:lineChart>
      <c:catAx>
        <c:axId val="19637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151560"/>
        <c:crosses val="autoZero"/>
        <c:auto val="1"/>
        <c:lblAlgn val="ctr"/>
        <c:lblOffset val="100"/>
        <c:noMultiLvlLbl val="0"/>
      </c:catAx>
      <c:valAx>
        <c:axId val="19615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7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Report'!$F$7:$F$29</c:f>
              <c:numCache>
                <c:formatCode>General</c:formatCode>
                <c:ptCount val="23"/>
                <c:pt idx="0">
                  <c:v>1362</c:v>
                </c:pt>
                <c:pt idx="1">
                  <c:v>362</c:v>
                </c:pt>
                <c:pt idx="2">
                  <c:v>362</c:v>
                </c:pt>
                <c:pt idx="3">
                  <c:v>362</c:v>
                </c:pt>
                <c:pt idx="4">
                  <c:v>362</c:v>
                </c:pt>
                <c:pt idx="5">
                  <c:v>362</c:v>
                </c:pt>
                <c:pt idx="6">
                  <c:v>362</c:v>
                </c:pt>
                <c:pt idx="7">
                  <c:v>362</c:v>
                </c:pt>
                <c:pt idx="8">
                  <c:v>362</c:v>
                </c:pt>
                <c:pt idx="9">
                  <c:v>362</c:v>
                </c:pt>
                <c:pt idx="10">
                  <c:v>362</c:v>
                </c:pt>
                <c:pt idx="11">
                  <c:v>362</c:v>
                </c:pt>
                <c:pt idx="12">
                  <c:v>362</c:v>
                </c:pt>
                <c:pt idx="13">
                  <c:v>362</c:v>
                </c:pt>
                <c:pt idx="14">
                  <c:v>362</c:v>
                </c:pt>
                <c:pt idx="15">
                  <c:v>362</c:v>
                </c:pt>
                <c:pt idx="16">
                  <c:v>362</c:v>
                </c:pt>
                <c:pt idx="17">
                  <c:v>362</c:v>
                </c:pt>
                <c:pt idx="18">
                  <c:v>362</c:v>
                </c:pt>
                <c:pt idx="19">
                  <c:v>362</c:v>
                </c:pt>
                <c:pt idx="20">
                  <c:v>362</c:v>
                </c:pt>
                <c:pt idx="21">
                  <c:v>362</c:v>
                </c:pt>
                <c:pt idx="22">
                  <c:v>362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Report'!$G$7:$G$29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Report'!$H$7:$H$29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Report'!$I$7:$I$29</c:f>
              <c:numCache>
                <c:formatCode>General</c:formatCode>
                <c:ptCount val="23"/>
                <c:pt idx="0">
                  <c:v>62</c:v>
                </c:pt>
                <c:pt idx="1">
                  <c:v>63</c:v>
                </c:pt>
                <c:pt idx="2">
                  <c:v>64</c:v>
                </c:pt>
                <c:pt idx="3">
                  <c:v>64</c:v>
                </c:pt>
                <c:pt idx="4">
                  <c:v>63</c:v>
                </c:pt>
                <c:pt idx="5">
                  <c:v>64</c:v>
                </c:pt>
                <c:pt idx="6">
                  <c:v>64</c:v>
                </c:pt>
                <c:pt idx="7">
                  <c:v>64</c:v>
                </c:pt>
                <c:pt idx="8">
                  <c:v>62</c:v>
                </c:pt>
                <c:pt idx="9">
                  <c:v>62</c:v>
                </c:pt>
                <c:pt idx="10">
                  <c:v>62</c:v>
                </c:pt>
                <c:pt idx="11">
                  <c:v>64</c:v>
                </c:pt>
                <c:pt idx="12">
                  <c:v>64</c:v>
                </c:pt>
                <c:pt idx="13">
                  <c:v>64</c:v>
                </c:pt>
                <c:pt idx="14">
                  <c:v>63</c:v>
                </c:pt>
                <c:pt idx="15">
                  <c:v>64</c:v>
                </c:pt>
                <c:pt idx="16">
                  <c:v>63</c:v>
                </c:pt>
                <c:pt idx="17">
                  <c:v>62</c:v>
                </c:pt>
                <c:pt idx="18">
                  <c:v>64</c:v>
                </c:pt>
                <c:pt idx="19">
                  <c:v>62</c:v>
                </c:pt>
                <c:pt idx="20">
                  <c:v>64</c:v>
                </c:pt>
                <c:pt idx="21">
                  <c:v>64</c:v>
                </c:pt>
                <c:pt idx="22">
                  <c:v>64</c:v>
                </c:pt>
              </c:numCache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Report'!$J$7:$J$29</c:f>
              <c:numCache>
                <c:formatCode>General</c:formatCode>
                <c:ptCount val="23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0</c:v>
                </c:pt>
                <c:pt idx="21">
                  <c:v>2</c:v>
                </c:pt>
                <c:pt idx="22">
                  <c:v>2</c:v>
                </c:pt>
              </c:numCache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Report'!$K$7:$K$29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4</c:v>
                </c:pt>
                <c:pt idx="17">
                  <c:v>1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3</c:v>
                </c:pt>
                <c:pt idx="22">
                  <c:v>1</c:v>
                </c:pt>
              </c:numCache>
            </c:numRef>
          </c:val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Report'!$L$7:$L$29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24</c:v>
                </c:pt>
                <c:pt idx="7">
                  <c:v>8</c:v>
                </c:pt>
                <c:pt idx="8">
                  <c:v>1</c:v>
                </c:pt>
                <c:pt idx="9">
                  <c:v>5</c:v>
                </c:pt>
                <c:pt idx="10">
                  <c:v>1</c:v>
                </c:pt>
                <c:pt idx="11">
                  <c:v>10</c:v>
                </c:pt>
                <c:pt idx="12">
                  <c:v>7</c:v>
                </c:pt>
                <c:pt idx="13">
                  <c:v>2</c:v>
                </c:pt>
                <c:pt idx="14">
                  <c:v>0</c:v>
                </c:pt>
                <c:pt idx="15">
                  <c:v>1</c:v>
                </c:pt>
                <c:pt idx="16">
                  <c:v>35</c:v>
                </c:pt>
                <c:pt idx="17">
                  <c:v>1</c:v>
                </c:pt>
                <c:pt idx="18">
                  <c:v>17</c:v>
                </c:pt>
                <c:pt idx="19">
                  <c:v>1</c:v>
                </c:pt>
                <c:pt idx="20">
                  <c:v>4</c:v>
                </c:pt>
                <c:pt idx="21">
                  <c:v>3</c:v>
                </c:pt>
                <c:pt idx="22">
                  <c:v>5</c:v>
                </c:pt>
              </c:numCache>
            </c:numRef>
          </c:val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Report'!$M$7:$M$29</c:f>
              <c:numCache>
                <c:formatCode>General</c:formatCode>
                <c:ptCount val="23"/>
                <c:pt idx="0">
                  <c:v>296</c:v>
                </c:pt>
                <c:pt idx="1">
                  <c:v>296</c:v>
                </c:pt>
                <c:pt idx="2">
                  <c:v>289</c:v>
                </c:pt>
                <c:pt idx="3">
                  <c:v>293</c:v>
                </c:pt>
                <c:pt idx="4">
                  <c:v>295</c:v>
                </c:pt>
                <c:pt idx="5">
                  <c:v>287</c:v>
                </c:pt>
                <c:pt idx="6">
                  <c:v>269</c:v>
                </c:pt>
                <c:pt idx="7">
                  <c:v>287</c:v>
                </c:pt>
                <c:pt idx="8">
                  <c:v>297</c:v>
                </c:pt>
                <c:pt idx="9">
                  <c:v>293</c:v>
                </c:pt>
                <c:pt idx="10">
                  <c:v>295</c:v>
                </c:pt>
                <c:pt idx="11">
                  <c:v>285</c:v>
                </c:pt>
                <c:pt idx="12">
                  <c:v>288</c:v>
                </c:pt>
                <c:pt idx="13">
                  <c:v>293</c:v>
                </c:pt>
                <c:pt idx="14">
                  <c:v>296</c:v>
                </c:pt>
                <c:pt idx="15">
                  <c:v>293</c:v>
                </c:pt>
                <c:pt idx="16">
                  <c:v>257</c:v>
                </c:pt>
                <c:pt idx="17">
                  <c:v>296</c:v>
                </c:pt>
                <c:pt idx="18">
                  <c:v>277</c:v>
                </c:pt>
                <c:pt idx="19">
                  <c:v>296</c:v>
                </c:pt>
                <c:pt idx="20">
                  <c:v>293</c:v>
                </c:pt>
                <c:pt idx="21">
                  <c:v>290</c:v>
                </c:pt>
                <c:pt idx="22">
                  <c:v>290</c:v>
                </c:pt>
              </c:numCache>
            </c:numRef>
          </c:val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'Job Summary Report'!$E$7:$E$29</c:f>
              <c:strCache>
                <c:ptCount val="23"/>
                <c:pt idx="0">
                  <c:v>EN-US &gt; BG</c:v>
                </c:pt>
                <c:pt idx="1">
                  <c:v>EN-US &gt; CS</c:v>
                </c:pt>
                <c:pt idx="2">
                  <c:v>EN-US &gt; DE</c:v>
                </c:pt>
                <c:pt idx="3">
                  <c:v>EN-US &gt; EL</c:v>
                </c:pt>
                <c:pt idx="4">
                  <c:v>EN-US &gt; EN-GB</c:v>
                </c:pt>
                <c:pt idx="5">
                  <c:v>EN-US &gt; ES</c:v>
                </c:pt>
                <c:pt idx="6">
                  <c:v>EN-US &gt; ES-XL</c:v>
                </c:pt>
                <c:pt idx="7">
                  <c:v>EN-US &gt; FR</c:v>
                </c:pt>
                <c:pt idx="8">
                  <c:v>EN-US &gt; HR</c:v>
                </c:pt>
                <c:pt idx="9">
                  <c:v>EN-US &gt; HU</c:v>
                </c:pt>
                <c:pt idx="10">
                  <c:v>EN-US &gt; IN</c:v>
                </c:pt>
                <c:pt idx="11">
                  <c:v>EN-US &gt; IT</c:v>
                </c:pt>
                <c:pt idx="12">
                  <c:v>EN-US &gt; JA</c:v>
                </c:pt>
                <c:pt idx="13">
                  <c:v>EN-US &gt; KO</c:v>
                </c:pt>
                <c:pt idx="14">
                  <c:v>EN-US &gt; PL</c:v>
                </c:pt>
                <c:pt idx="15">
                  <c:v>EN-US &gt; PT</c:v>
                </c:pt>
                <c:pt idx="16">
                  <c:v>EN-US &gt; PT-BR</c:v>
                </c:pt>
                <c:pt idx="17">
                  <c:v>EN-US &gt; RO</c:v>
                </c:pt>
                <c:pt idx="18">
                  <c:v>EN-US &gt; RU</c:v>
                </c:pt>
                <c:pt idx="19">
                  <c:v>EN-US &gt; SK</c:v>
                </c:pt>
                <c:pt idx="20">
                  <c:v>EN-US &gt; TR</c:v>
                </c:pt>
                <c:pt idx="21">
                  <c:v>EN-US &gt; ZH-CN</c:v>
                </c:pt>
                <c:pt idx="22">
                  <c:v>EN-US &gt; ZH-TW</c:v>
                </c:pt>
              </c:strCache>
            </c:strRef>
          </c:cat>
          <c:val>
            <c:numRef>
              <c:f>'Job Summary Report'!$N$7:$N$29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861648"/>
        <c:axId val="161336256"/>
      </c:barChart>
      <c:catAx>
        <c:axId val="16086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36256"/>
        <c:crosses val="autoZero"/>
        <c:auto val="1"/>
        <c:lblAlgn val="ctr"/>
        <c:lblOffset val="100"/>
        <c:noMultiLvlLbl val="0"/>
      </c:catAx>
      <c:valAx>
        <c:axId val="16133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6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8C6D9-F644-4634-91AA-86C5A1162091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540B7-1069-47AF-AAD6-8D34C07F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0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40B7-1069-47AF-AAD6-8D34C07F03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40B7-1069-47AF-AAD6-8D34C07F03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40B7-1069-47AF-AAD6-8D34C07F03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6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  <a:latin typeface="Arial" panose="020B0604020202020204"/>
              </a:rPr>
              <a:pPr/>
              <a:t>11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3388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7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606423" y="456997"/>
            <a:ext cx="3027151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022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4939693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3" y="5791200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35522" y="457200"/>
            <a:ext cx="3646877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5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4495-4BF5-4727-99D4-DFD1D0597350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608013" y="608806"/>
            <a:ext cx="10971370" cy="54864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90599"/>
            <a:ext cx="8228011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0477-F864-462B-BF44-00D67B14D858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8157-2DC9-4745-A7A9-7046A8583708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9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378-E709-4062-9715-39E79557A063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2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01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E14-300D-4720-B5FE-54C7D96D4160}" type="datetime4">
              <a:rPr lang="en-US" smtClean="0">
                <a:solidFill>
                  <a:prstClr val="white"/>
                </a:solidFill>
              </a:rPr>
              <a:pPr/>
              <a:t>May 5, 2016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68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E07D-E945-4DDF-8452-20009392BF2F}" type="datetime4">
              <a:rPr lang="en-US" smtClean="0">
                <a:solidFill>
                  <a:prstClr val="white"/>
                </a:solidFill>
              </a:rPr>
              <a:pPr/>
              <a:t>May 5, 2016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79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 smtClean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4ACD-BEB7-4258-A5F3-653792456C00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1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 smtClean="0"/>
              <a:t>Click to add quoted person’s name, title, company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8014" y="6248401"/>
            <a:ext cx="969471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C1EB-F401-4F7B-BD9C-AAA165C9F3D7}" type="datetime4">
              <a:rPr lang="en-US" smtClean="0">
                <a:solidFill>
                  <a:prstClr val="white"/>
                </a:solidFill>
              </a:rPr>
              <a:pPr/>
              <a:t>May 5, 2016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Private | Confidential | Internal Use Only </a:t>
            </a: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29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69784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413A-E630-4377-B30C-3545E98CC867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240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8152"/>
            <a:ext cx="10969784" cy="41178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DC54-2A66-493A-80B5-8303FBA5D0AD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42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39DC-98B3-47E6-AD46-BA5B72AD8B4A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38D-5CBD-4E44-A2EB-B3F38A5B8051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0E74-B79E-47A7-AA1C-BA3D00CC0B4A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D7F1-9FB6-4CB9-BA1F-25B205B879F3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8C6-3F10-4266-96C9-5D014F3025B2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1722-4B46-4353-B583-721651D61489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524000"/>
            <a:ext cx="4111784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1958-F972-48E2-B30C-3D9C71EE7ED1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524000"/>
            <a:ext cx="4111784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F142-9C82-4C83-9B6A-8077B879C1B8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5257800" cy="8523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819400"/>
            <a:ext cx="36576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19236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9EE5-F25B-4563-AE58-6B042DD986DA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78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B0D1-A256-4DFA-8583-35D5EE4CD0DF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A58-86AD-4F40-BF66-913A1183EE47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3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395617-A7D9-4AE8-82B6-3D0A191CDCBE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9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BA28-E443-46F5-AE73-D543F89EF748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519236"/>
            <a:ext cx="1219198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19235"/>
            <a:ext cx="9677400" cy="55767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E1A-1BE0-474E-808D-00D5A7797660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6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5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1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2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A69D5-260A-46EF-98FA-1B50ADA848BC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7932-76D3-4AE6-81E0-C4828B66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26104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65FD8143-BFA3-46F8-9B90-B0E5CFAF7F7C}" type="datetime4">
              <a:rPr lang="en-US" smtClean="0">
                <a:solidFill>
                  <a:prstClr val="black"/>
                </a:solidFill>
              </a:rPr>
              <a:pPr/>
              <a:t>May 5, 2016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26104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Private | Confidential | Internal Use Only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30868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>
                <a:solidFill>
                  <a:srgbClr val="617D78"/>
                </a:solidFill>
              </a:rPr>
              <a:pPr/>
              <a:t>‹#›</a:t>
            </a:fld>
            <a:endParaRPr dirty="0">
              <a:solidFill>
                <a:srgbClr val="617D7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9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286933" y="2728235"/>
            <a:ext cx="1618134" cy="16181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V="1">
            <a:off x="5286933" y="2575835"/>
            <a:ext cx="3048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4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process: flow chart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Box size and quantity may vary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609599" y="2057400"/>
            <a:ext cx="3429000" cy="640080"/>
          </a:xfrm>
          <a:prstGeom prst="homePlate">
            <a:avLst>
              <a:gd name="adj" fmla="val 3312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prstClr val="white"/>
                </a:solidFill>
              </a:rPr>
              <a:t>Text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439" y="2819400"/>
            <a:ext cx="3429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prstClr val="black"/>
                </a:solidFill>
              </a:rPr>
              <a:t>Supporting text here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prstClr val="black"/>
                </a:solidFill>
              </a:rPr>
              <a:t>Supporting text here</a:t>
            </a:r>
          </a:p>
        </p:txBody>
      </p:sp>
      <p:sp>
        <p:nvSpPr>
          <p:cNvPr id="18" name="Pentagon 17"/>
          <p:cNvSpPr/>
          <p:nvPr/>
        </p:nvSpPr>
        <p:spPr>
          <a:xfrm>
            <a:off x="4381500" y="2057400"/>
            <a:ext cx="3429000" cy="640080"/>
          </a:xfrm>
          <a:prstGeom prst="homePlate">
            <a:avLst>
              <a:gd name="adj" fmla="val 3312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Text here</a:t>
            </a:r>
          </a:p>
        </p:txBody>
      </p:sp>
      <p:sp>
        <p:nvSpPr>
          <p:cNvPr id="19" name="Pentagon 18"/>
          <p:cNvSpPr/>
          <p:nvPr/>
        </p:nvSpPr>
        <p:spPr>
          <a:xfrm>
            <a:off x="8153400" y="2057400"/>
            <a:ext cx="3429000" cy="640080"/>
          </a:xfrm>
          <a:prstGeom prst="homePlate">
            <a:avLst>
              <a:gd name="adj" fmla="val 3312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prstClr val="black"/>
                </a:solidFill>
              </a:rPr>
              <a:t>Text here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81500" y="2819400"/>
            <a:ext cx="3429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prstClr val="black"/>
                </a:solidFill>
              </a:rPr>
              <a:t>Supporting text here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prstClr val="black"/>
                </a:solidFill>
              </a:rPr>
              <a:t>Supporting text here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51730" y="2819400"/>
            <a:ext cx="3429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prstClr val="black"/>
                </a:solidFill>
              </a:rPr>
              <a:t>Supporting text here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prstClr val="black"/>
                </a:solidFill>
              </a:rPr>
              <a:t>Supporting text here</a:t>
            </a:r>
          </a:p>
        </p:txBody>
      </p:sp>
      <p:sp>
        <p:nvSpPr>
          <p:cNvPr id="14" name="Pentagon 13"/>
          <p:cNvSpPr/>
          <p:nvPr/>
        </p:nvSpPr>
        <p:spPr>
          <a:xfrm>
            <a:off x="609598" y="4495800"/>
            <a:ext cx="10972801" cy="640080"/>
          </a:xfrm>
          <a:prstGeom prst="homePlate">
            <a:avLst>
              <a:gd name="adj" fmla="val 3312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prstClr val="white"/>
                </a:solidFill>
              </a:rPr>
              <a:t>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11</a:t>
            </a:fld>
            <a:endParaRPr lang="en-US">
              <a:solidFill>
                <a:srgbClr val="617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12</a:t>
            </a:fld>
            <a:endParaRPr lang="en-US">
              <a:solidFill>
                <a:srgbClr val="617D78"/>
              </a:solidFill>
            </a:endParaRPr>
          </a:p>
        </p:txBody>
      </p:sp>
      <p:sp>
        <p:nvSpPr>
          <p:cNvPr id="6" name="Pentagon 5"/>
          <p:cNvSpPr/>
          <p:nvPr/>
        </p:nvSpPr>
        <p:spPr bwMode="ltGray">
          <a:xfrm>
            <a:off x="609441" y="3488439"/>
            <a:ext cx="2739390" cy="480060"/>
          </a:xfrm>
          <a:prstGeom prst="homePlat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7" name="Rectangle 6"/>
          <p:cNvSpPr/>
          <p:nvPr/>
        </p:nvSpPr>
        <p:spPr bwMode="ltGray">
          <a:xfrm>
            <a:off x="609441" y="4402839"/>
            <a:ext cx="273939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4" name="Pentagon 13"/>
          <p:cNvSpPr/>
          <p:nvPr/>
        </p:nvSpPr>
        <p:spPr bwMode="ltGray">
          <a:xfrm>
            <a:off x="4724638" y="3488439"/>
            <a:ext cx="2739390" cy="480060"/>
          </a:xfrm>
          <a:prstGeom prst="homePlat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5" name="Rectangle 14"/>
          <p:cNvSpPr/>
          <p:nvPr/>
        </p:nvSpPr>
        <p:spPr bwMode="ltGray">
          <a:xfrm>
            <a:off x="4724638" y="4402839"/>
            <a:ext cx="273939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7" name="Pentagon 16"/>
          <p:cNvSpPr/>
          <p:nvPr/>
        </p:nvSpPr>
        <p:spPr bwMode="ltGray">
          <a:xfrm>
            <a:off x="8839835" y="3488439"/>
            <a:ext cx="2739390" cy="480060"/>
          </a:xfrm>
          <a:prstGeom prst="homePlat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8" name="Rectangle 17"/>
          <p:cNvSpPr/>
          <p:nvPr/>
        </p:nvSpPr>
        <p:spPr bwMode="ltGray">
          <a:xfrm>
            <a:off x="8839835" y="4402839"/>
            <a:ext cx="2739390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3" name="Rectangle 22"/>
          <p:cNvSpPr/>
          <p:nvPr/>
        </p:nvSpPr>
        <p:spPr bwMode="ltGray">
          <a:xfrm>
            <a:off x="609441" y="1845149"/>
            <a:ext cx="2739390" cy="1208950"/>
          </a:xfrm>
          <a:prstGeom prst="rect">
            <a:avLst/>
          </a:prstGeom>
          <a:blipFill>
            <a:blip r:embed="rId2"/>
            <a:srcRect/>
            <a:stretch>
              <a:fillRect t="-20810" b="-20810"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24" name="Rectangle 23"/>
          <p:cNvSpPr/>
          <p:nvPr/>
        </p:nvSpPr>
        <p:spPr bwMode="ltGray">
          <a:xfrm>
            <a:off x="4724638" y="1845149"/>
            <a:ext cx="2739390" cy="1208950"/>
          </a:xfrm>
          <a:prstGeom prst="rect">
            <a:avLst/>
          </a:prstGeom>
          <a:blipFill>
            <a:blip r:embed="rId3"/>
            <a:srcRect/>
            <a:stretch>
              <a:fillRect l="433" t="-2147" r="-433" b="-39473"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5" name="Rectangle 24"/>
          <p:cNvSpPr/>
          <p:nvPr/>
        </p:nvSpPr>
        <p:spPr bwMode="ltGray">
          <a:xfrm>
            <a:off x="8839835" y="1845149"/>
            <a:ext cx="2739390" cy="1208950"/>
          </a:xfrm>
          <a:prstGeom prst="rect">
            <a:avLst/>
          </a:prstGeom>
          <a:blipFill>
            <a:blip r:embed="rId4"/>
            <a:srcRect/>
            <a:stretch>
              <a:fillRect l="-60750" t="-130031" r="-44976" b="-113555"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615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09600" y="1749631"/>
            <a:ext cx="4385952" cy="4267200"/>
            <a:chOff x="609600" y="1749631"/>
            <a:chExt cx="4385952" cy="4267200"/>
          </a:xfrm>
          <a:blipFill>
            <a:blip r:embed="rId2"/>
            <a:stretch>
              <a:fillRect l="-30000" r="-30000"/>
            </a:stretch>
          </a:blipFill>
        </p:grpSpPr>
        <p:sp>
          <p:nvSpPr>
            <p:cNvPr id="19" name="Rectangle 18"/>
            <p:cNvSpPr/>
            <p:nvPr/>
          </p:nvSpPr>
          <p:spPr bwMode="ltGray">
            <a:xfrm>
              <a:off x="609600" y="1749631"/>
              <a:ext cx="1274618" cy="127461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0" name="Rectangle 19"/>
            <p:cNvSpPr/>
            <p:nvPr/>
          </p:nvSpPr>
          <p:spPr bwMode="ltGray">
            <a:xfrm>
              <a:off x="609600" y="3245922"/>
              <a:ext cx="1274618" cy="127461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1" name="Rectangle 20"/>
            <p:cNvSpPr/>
            <p:nvPr/>
          </p:nvSpPr>
          <p:spPr bwMode="ltGray">
            <a:xfrm>
              <a:off x="609600" y="4742213"/>
              <a:ext cx="1274618" cy="127461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2" name="Rectangle 21"/>
            <p:cNvSpPr/>
            <p:nvPr/>
          </p:nvSpPr>
          <p:spPr bwMode="ltGray">
            <a:xfrm>
              <a:off x="2165267" y="1749631"/>
              <a:ext cx="1274618" cy="127461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2165267" y="3245922"/>
              <a:ext cx="1274618" cy="127461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2165267" y="4742213"/>
              <a:ext cx="1274618" cy="127461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5" name="Rectangle 24"/>
            <p:cNvSpPr/>
            <p:nvPr/>
          </p:nvSpPr>
          <p:spPr bwMode="ltGray">
            <a:xfrm>
              <a:off x="3720934" y="1749631"/>
              <a:ext cx="1274618" cy="127461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6" name="Rectangle 25"/>
            <p:cNvSpPr/>
            <p:nvPr/>
          </p:nvSpPr>
          <p:spPr bwMode="ltGray">
            <a:xfrm>
              <a:off x="3720934" y="3245922"/>
              <a:ext cx="1274618" cy="127461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3720934" y="4742213"/>
              <a:ext cx="1274618" cy="1274618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2273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14</a:t>
            </a:fld>
            <a:endParaRPr lang="en-US">
              <a:solidFill>
                <a:srgbClr val="617D7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8613"/>
          <a:stretch/>
        </p:blipFill>
        <p:spPr>
          <a:xfrm>
            <a:off x="0" y="0"/>
            <a:ext cx="12192000" cy="920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0" y="0"/>
            <a:ext cx="12192000" cy="3681413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tx2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34212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15</a:t>
            </a:fld>
            <a:endParaRPr lang="en-US">
              <a:solidFill>
                <a:srgbClr val="617D7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552" r="2945" b="244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0" y="0"/>
            <a:ext cx="12192000" cy="238694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3901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16</a:t>
            </a:fld>
            <a:endParaRPr lang="en-US">
              <a:solidFill>
                <a:srgbClr val="617D7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068" y="218687"/>
            <a:ext cx="9593705" cy="59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17</a:t>
            </a:fld>
            <a:endParaRPr lang="en-US">
              <a:solidFill>
                <a:srgbClr val="617D7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18</a:t>
            </a:fld>
            <a:endParaRPr lang="en-US">
              <a:solidFill>
                <a:srgbClr val="617D78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933015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43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19</a:t>
            </a:fld>
            <a:endParaRPr lang="en-US">
              <a:solidFill>
                <a:srgbClr val="617D78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692844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8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</a:t>
            </a:r>
            <a:r>
              <a:rPr lang="en-US" altLang="zh-CN" dirty="0" smtClean="0"/>
              <a:t>English 12341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Jkjkljljl</a:t>
            </a:r>
            <a:endParaRPr lang="en-US" altLang="zh-CN" dirty="0" smtClean="0"/>
          </a:p>
          <a:p>
            <a:r>
              <a:rPr lang="zh-CN" altLang="en-US" dirty="0"/>
              <a:t>就连空间克隆据了</a:t>
            </a:r>
            <a:r>
              <a:rPr lang="zh-CN" altLang="en-US" dirty="0" smtClean="0"/>
              <a:t>解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zh-CN" altLang="en-US" dirty="0"/>
              <a:t>加快科技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" y="4791670"/>
            <a:ext cx="2560320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zh-CN" altLang="en-US" dirty="0" smtClean="0"/>
              <a:t>，</a:t>
            </a:r>
            <a:r>
              <a:rPr lang="en-US" altLang="zh-CN" dirty="0" err="1" smtClean="0"/>
              <a:t>nkjklj</a:t>
            </a:r>
            <a:endParaRPr lang="en-US" altLang="zh-CN" dirty="0" smtClean="0"/>
          </a:p>
          <a:p>
            <a:r>
              <a:rPr lang="zh-CN" altLang="en-US" dirty="0"/>
              <a:t>考虑离开考虑考</a:t>
            </a:r>
            <a:r>
              <a:rPr lang="zh-CN" altLang="en-US" dirty="0" smtClean="0"/>
              <a:t>虑</a:t>
            </a:r>
            <a:endParaRPr lang="en-US" altLang="zh-CN" dirty="0" smtClean="0"/>
          </a:p>
          <a:p>
            <a:r>
              <a:rPr lang="zh-CN" altLang="en-US" dirty="0"/>
              <a:t>空间克</a:t>
            </a:r>
            <a:r>
              <a:rPr lang="zh-CN" altLang="en-US" dirty="0" smtClean="0"/>
              <a:t>隆</a:t>
            </a:r>
            <a:endParaRPr lang="en-US" dirty="0"/>
          </a:p>
        </p:txBody>
      </p:sp>
      <p:sp>
        <p:nvSpPr>
          <p:cNvPr id="13" name="Snip and Round Single Corner Rectangle 12"/>
          <p:cNvSpPr/>
          <p:nvPr/>
        </p:nvSpPr>
        <p:spPr>
          <a:xfrm>
            <a:off x="5394960" y="2308860"/>
            <a:ext cx="205740" cy="20574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601940" y="1426786"/>
            <a:ext cx="1778221" cy="1752524"/>
          </a:xfrm>
          <a:custGeom>
            <a:avLst/>
            <a:gdLst>
              <a:gd name="connsiteX0" fmla="*/ 490250 w 1778221"/>
              <a:gd name="connsiteY0" fmla="*/ 344864 h 1752524"/>
              <a:gd name="connsiteX1" fmla="*/ 524540 w 1778221"/>
              <a:gd name="connsiteY1" fmla="*/ 402014 h 1752524"/>
              <a:gd name="connsiteX2" fmla="*/ 1736120 w 1778221"/>
              <a:gd name="connsiteY2" fmla="*/ 1750754 h 1752524"/>
              <a:gd name="connsiteX3" fmla="*/ 1438940 w 1778221"/>
              <a:gd name="connsiteY3" fmla="*/ 81974 h 1752524"/>
              <a:gd name="connsiteX4" fmla="*/ 833150 w 1778221"/>
              <a:gd name="connsiteY4" fmla="*/ 356294 h 1752524"/>
              <a:gd name="connsiteX5" fmla="*/ 673130 w 1778221"/>
              <a:gd name="connsiteY5" fmla="*/ 1224974 h 1752524"/>
              <a:gd name="connsiteX6" fmla="*/ 1313210 w 1778221"/>
              <a:gd name="connsiteY6" fmla="*/ 973514 h 1752524"/>
              <a:gd name="connsiteX7" fmla="*/ 673130 w 1778221"/>
              <a:gd name="connsiteY7" fmla="*/ 139124 h 1752524"/>
              <a:gd name="connsiteX8" fmla="*/ 650270 w 1778221"/>
              <a:gd name="connsiteY8" fmla="*/ 139124 h 1752524"/>
              <a:gd name="connsiteX9" fmla="*/ 10190 w 1778221"/>
              <a:gd name="connsiteY9" fmla="*/ 493454 h 1752524"/>
              <a:gd name="connsiteX10" fmla="*/ 1233200 w 1778221"/>
              <a:gd name="connsiteY10" fmla="*/ 973514 h 175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8221" h="1752524">
                <a:moveTo>
                  <a:pt x="490250" y="344864"/>
                </a:moveTo>
                <a:cubicBezTo>
                  <a:pt x="403572" y="256281"/>
                  <a:pt x="316895" y="167699"/>
                  <a:pt x="524540" y="402014"/>
                </a:cubicBezTo>
                <a:cubicBezTo>
                  <a:pt x="732185" y="636329"/>
                  <a:pt x="1583720" y="1804094"/>
                  <a:pt x="1736120" y="1750754"/>
                </a:cubicBezTo>
                <a:cubicBezTo>
                  <a:pt x="1888520" y="1697414"/>
                  <a:pt x="1589435" y="314384"/>
                  <a:pt x="1438940" y="81974"/>
                </a:cubicBezTo>
                <a:cubicBezTo>
                  <a:pt x="1288445" y="-150436"/>
                  <a:pt x="960785" y="165794"/>
                  <a:pt x="833150" y="356294"/>
                </a:cubicBezTo>
                <a:cubicBezTo>
                  <a:pt x="705515" y="546794"/>
                  <a:pt x="593120" y="1122104"/>
                  <a:pt x="673130" y="1224974"/>
                </a:cubicBezTo>
                <a:cubicBezTo>
                  <a:pt x="753140" y="1327844"/>
                  <a:pt x="1313210" y="1154489"/>
                  <a:pt x="1313210" y="973514"/>
                </a:cubicBezTo>
                <a:cubicBezTo>
                  <a:pt x="1313210" y="792539"/>
                  <a:pt x="783620" y="278189"/>
                  <a:pt x="673130" y="139124"/>
                </a:cubicBezTo>
                <a:cubicBezTo>
                  <a:pt x="562640" y="59"/>
                  <a:pt x="760760" y="80069"/>
                  <a:pt x="650270" y="139124"/>
                </a:cubicBezTo>
                <a:cubicBezTo>
                  <a:pt x="539780" y="198179"/>
                  <a:pt x="-86965" y="354389"/>
                  <a:pt x="10190" y="493454"/>
                </a:cubicBezTo>
                <a:cubicBezTo>
                  <a:pt x="107345" y="632519"/>
                  <a:pt x="670272" y="803016"/>
                  <a:pt x="1233200" y="9735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81600" y="376373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5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20</a:t>
            </a:fld>
            <a:endParaRPr lang="en-US">
              <a:solidFill>
                <a:srgbClr val="617D78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420359"/>
              </p:ext>
            </p:extLst>
          </p:nvPr>
        </p:nvGraphicFramePr>
        <p:xfrm>
          <a:off x="1745673" y="843148"/>
          <a:ext cx="6636327" cy="395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13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21</a:t>
            </a:fld>
            <a:endParaRPr lang="en-US">
              <a:solidFill>
                <a:srgbClr val="617D78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477429"/>
              </p:ext>
            </p:extLst>
          </p:nvPr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0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617D78"/>
                </a:solidFill>
              </a:rPr>
              <a:pPr/>
              <a:t>22</a:t>
            </a:fld>
            <a:endParaRPr lang="en-US">
              <a:solidFill>
                <a:srgbClr val="617D78"/>
              </a:solidFill>
            </a:endParaRPr>
          </a:p>
        </p:txBody>
      </p:sp>
      <p:sp>
        <p:nvSpPr>
          <p:cNvPr id="3" name="Oval Callout 2"/>
          <p:cNvSpPr/>
          <p:nvPr/>
        </p:nvSpPr>
        <p:spPr bwMode="ltGray">
          <a:xfrm>
            <a:off x="1960245" y="739197"/>
            <a:ext cx="2388870" cy="2388870"/>
          </a:xfrm>
          <a:prstGeom prst="wedgeEllipseCallou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1</a:t>
            </a:r>
          </a:p>
        </p:txBody>
      </p:sp>
      <p:sp>
        <p:nvSpPr>
          <p:cNvPr id="4" name="Oval Callout 3"/>
          <p:cNvSpPr/>
          <p:nvPr/>
        </p:nvSpPr>
        <p:spPr bwMode="ltGray">
          <a:xfrm>
            <a:off x="4901565" y="739197"/>
            <a:ext cx="2388870" cy="2388870"/>
          </a:xfrm>
          <a:prstGeom prst="wedgeEllipseCallou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2</a:t>
            </a:r>
          </a:p>
        </p:txBody>
      </p:sp>
      <p:sp>
        <p:nvSpPr>
          <p:cNvPr id="5" name="Oval Callout 4"/>
          <p:cNvSpPr/>
          <p:nvPr/>
        </p:nvSpPr>
        <p:spPr bwMode="ltGray">
          <a:xfrm>
            <a:off x="7842885" y="739197"/>
            <a:ext cx="2388870" cy="2388870"/>
          </a:xfrm>
          <a:prstGeom prst="wedgeEllipseCallou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3</a:t>
            </a:r>
          </a:p>
        </p:txBody>
      </p:sp>
      <p:sp>
        <p:nvSpPr>
          <p:cNvPr id="9" name="Oval 8"/>
          <p:cNvSpPr/>
          <p:nvPr/>
        </p:nvSpPr>
        <p:spPr bwMode="ltGray">
          <a:xfrm>
            <a:off x="1960245" y="3517640"/>
            <a:ext cx="2388870" cy="238887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A</a:t>
            </a:r>
          </a:p>
        </p:txBody>
      </p:sp>
      <p:sp>
        <p:nvSpPr>
          <p:cNvPr id="10" name="Oval 9"/>
          <p:cNvSpPr/>
          <p:nvPr/>
        </p:nvSpPr>
        <p:spPr bwMode="ltGray">
          <a:xfrm>
            <a:off x="4901565" y="3517640"/>
            <a:ext cx="2388870" cy="238887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B</a:t>
            </a:r>
          </a:p>
        </p:txBody>
      </p:sp>
      <p:sp>
        <p:nvSpPr>
          <p:cNvPr id="11" name="Oval 10"/>
          <p:cNvSpPr/>
          <p:nvPr/>
        </p:nvSpPr>
        <p:spPr bwMode="ltGray">
          <a:xfrm>
            <a:off x="7842885" y="3517640"/>
            <a:ext cx="2388870" cy="238887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28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3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5" y="0"/>
            <a:ext cx="976083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3794" y="1974718"/>
            <a:ext cx="7898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E8BB"/>
                </a:solidFill>
              </a:rPr>
              <a:t>CHINOS’-OSOPHY</a:t>
            </a:r>
            <a:endParaRPr lang="en-US" sz="6000" dirty="0">
              <a:solidFill>
                <a:srgbClr val="FFE8B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3794" y="5107603"/>
            <a:ext cx="789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E8BB"/>
                </a:solidFill>
              </a:rPr>
              <a:t>CHINOS CHEN</a:t>
            </a:r>
            <a:endParaRPr lang="en-US" sz="2400" dirty="0">
              <a:solidFill>
                <a:srgbClr val="FFE8B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3794" y="534092"/>
            <a:ext cx="7898130" cy="5600700"/>
          </a:xfrm>
          <a:prstGeom prst="rect">
            <a:avLst/>
          </a:prstGeom>
          <a:noFill/>
          <a:ln w="63500" cmpd="sng">
            <a:solidFill>
              <a:srgbClr val="FFE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384883" y="475181"/>
            <a:ext cx="117821" cy="117821"/>
          </a:xfrm>
          <a:prstGeom prst="flowChartConnector">
            <a:avLst/>
          </a:prstGeom>
          <a:solidFill>
            <a:srgbClr val="FFE8BB"/>
          </a:solidFill>
          <a:ln w="63500" cmpd="sng">
            <a:solidFill>
              <a:srgbClr val="FFE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0283013" y="475181"/>
            <a:ext cx="117821" cy="117821"/>
          </a:xfrm>
          <a:prstGeom prst="flowChartConnector">
            <a:avLst/>
          </a:prstGeom>
          <a:solidFill>
            <a:srgbClr val="FFE8BB"/>
          </a:solidFill>
          <a:ln w="63500" cmpd="sng">
            <a:solidFill>
              <a:srgbClr val="FFE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384883" y="6040423"/>
            <a:ext cx="117821" cy="117821"/>
          </a:xfrm>
          <a:prstGeom prst="flowChartConnector">
            <a:avLst/>
          </a:prstGeom>
          <a:solidFill>
            <a:srgbClr val="FFE8BB"/>
          </a:solidFill>
          <a:ln w="63500" cmpd="sng">
            <a:solidFill>
              <a:srgbClr val="FFE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10283012" y="6040423"/>
            <a:ext cx="117821" cy="117821"/>
          </a:xfrm>
          <a:prstGeom prst="flowChartConnector">
            <a:avLst/>
          </a:prstGeom>
          <a:solidFill>
            <a:srgbClr val="FFE8BB"/>
          </a:solidFill>
          <a:ln w="63500" cmpd="sng">
            <a:solidFill>
              <a:srgbClr val="FFE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770779" y="0"/>
            <a:ext cx="0" cy="6858000"/>
          </a:xfrm>
          <a:prstGeom prst="line">
            <a:avLst/>
          </a:prstGeom>
          <a:noFill/>
          <a:ln w="63500" cmpd="sng">
            <a:solidFill>
              <a:srgbClr val="BC8F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>
            <a:spLocks/>
          </p:cNvSpPr>
          <p:nvPr/>
        </p:nvSpPr>
        <p:spPr>
          <a:xfrm>
            <a:off x="1215585" y="344384"/>
            <a:ext cx="555194" cy="1820339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en-US" dirty="0">
                <a:solidFill>
                  <a:srgbClr val="FFE8BB"/>
                </a:solidFill>
              </a:rPr>
              <a:t>CHINOS’-OSOPHY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15585" y="4901136"/>
            <a:ext cx="555194" cy="1820339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en-US" dirty="0">
                <a:solidFill>
                  <a:srgbClr val="FFE8BB"/>
                </a:solidFill>
              </a:rPr>
              <a:t>CHINOS CHEN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2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16280" y="1774349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84445" y="1268730"/>
            <a:ext cx="2023110" cy="2160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18760" y="1537335"/>
            <a:ext cx="1554480" cy="16230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47360" y="1761411"/>
            <a:ext cx="1097280" cy="11749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61660" y="1915716"/>
            <a:ext cx="868680" cy="86629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5830" y="4018994"/>
            <a:ext cx="120015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02305" y="4018994"/>
            <a:ext cx="120015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78780" y="4018994"/>
            <a:ext cx="120015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755255" y="4018994"/>
            <a:ext cx="120015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031730" y="4018994"/>
            <a:ext cx="120015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39788" y="39319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45248" y="39319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50708" y="39319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56168" y="39319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461626" y="39319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838200" y="1690688"/>
            <a:ext cx="10515600" cy="3790530"/>
            <a:chOff x="838200" y="1690688"/>
            <a:chExt cx="12355830" cy="4377690"/>
          </a:xfrm>
          <a:solidFill>
            <a:schemeClr val="tx2"/>
          </a:solidFill>
        </p:grpSpPr>
        <p:sp>
          <p:nvSpPr>
            <p:cNvPr id="3" name="Oval 2"/>
            <p:cNvSpPr/>
            <p:nvPr/>
          </p:nvSpPr>
          <p:spPr>
            <a:xfrm>
              <a:off x="83820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87833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91846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5859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9872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3885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07898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11911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15924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19937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123950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279630" y="169068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3820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7833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1846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95859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99872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3885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07898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11911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915924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19937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123950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2279630" y="284511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3820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7833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91846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95859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99872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3885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07898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11911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15924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19937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23950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2279630" y="399954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3820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87833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91846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95859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99872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3885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07898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11911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915924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019937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123950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2279630" y="5153978"/>
              <a:ext cx="914400" cy="914400"/>
            </a:xfrm>
            <a:prstGeom prst="leftRightArrow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30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39788" y="2023110"/>
            <a:ext cx="10514012" cy="4021430"/>
            <a:chOff x="839788" y="2023110"/>
            <a:chExt cx="8883431" cy="3714750"/>
          </a:xfrm>
        </p:grpSpPr>
        <p:sp>
          <p:nvSpPr>
            <p:cNvPr id="3" name="Pentagon 2"/>
            <p:cNvSpPr/>
            <p:nvPr/>
          </p:nvSpPr>
          <p:spPr>
            <a:xfrm>
              <a:off x="839788" y="2023110"/>
              <a:ext cx="1971992" cy="61722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Updating confidentiality footer</a:t>
              </a:r>
              <a:endParaRPr lang="en-US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39788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  <p:sp>
          <p:nvSpPr>
            <p:cNvPr id="5" name="Chevron 4"/>
            <p:cNvSpPr/>
            <p:nvPr/>
          </p:nvSpPr>
          <p:spPr>
            <a:xfrm>
              <a:off x="3143601" y="2023110"/>
              <a:ext cx="1971992" cy="617220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Updating confidentiality footer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3601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  <p:sp>
          <p:nvSpPr>
            <p:cNvPr id="7" name="Chevron 6"/>
            <p:cNvSpPr/>
            <p:nvPr/>
          </p:nvSpPr>
          <p:spPr>
            <a:xfrm>
              <a:off x="5447414" y="2023110"/>
              <a:ext cx="1971992" cy="6172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Updating confidentiality footer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47414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7751227" y="2023110"/>
              <a:ext cx="1971992" cy="6172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Updating confidentiality footer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51227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6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9788" y="2023110"/>
            <a:ext cx="10514012" cy="4021430"/>
            <a:chOff x="839788" y="2023110"/>
            <a:chExt cx="8883431" cy="3714750"/>
          </a:xfrm>
        </p:grpSpPr>
        <p:sp>
          <p:nvSpPr>
            <p:cNvPr id="3" name="Pentagon 2"/>
            <p:cNvSpPr/>
            <p:nvPr/>
          </p:nvSpPr>
          <p:spPr>
            <a:xfrm>
              <a:off x="839788" y="2023110"/>
              <a:ext cx="1971992" cy="61722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Updating confidentiality footer</a:t>
              </a:r>
              <a:endParaRPr lang="en-US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39788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  <p:sp>
          <p:nvSpPr>
            <p:cNvPr id="5" name="Chevron 4"/>
            <p:cNvSpPr/>
            <p:nvPr/>
          </p:nvSpPr>
          <p:spPr>
            <a:xfrm>
              <a:off x="3143601" y="2023110"/>
              <a:ext cx="1971992" cy="6172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Updating confidentiality footer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3601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  <p:sp>
          <p:nvSpPr>
            <p:cNvPr id="7" name="Chevron 6"/>
            <p:cNvSpPr/>
            <p:nvPr/>
          </p:nvSpPr>
          <p:spPr>
            <a:xfrm>
              <a:off x="5447414" y="2023110"/>
              <a:ext cx="1971992" cy="617220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Updating confidentiality footer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47414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7751227" y="2023110"/>
              <a:ext cx="1971992" cy="6172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Updating confidentiality footer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51227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51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9788" y="2023110"/>
            <a:ext cx="10514012" cy="4021430"/>
            <a:chOff x="839788" y="2023110"/>
            <a:chExt cx="8883431" cy="3714750"/>
          </a:xfrm>
        </p:grpSpPr>
        <p:sp>
          <p:nvSpPr>
            <p:cNvPr id="3" name="Pentagon 2"/>
            <p:cNvSpPr/>
            <p:nvPr/>
          </p:nvSpPr>
          <p:spPr>
            <a:xfrm>
              <a:off x="839788" y="2023110"/>
              <a:ext cx="1971992" cy="61722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Updating confidentiality footer</a:t>
              </a:r>
              <a:endParaRPr lang="en-US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39788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  <p:sp>
          <p:nvSpPr>
            <p:cNvPr id="5" name="Chevron 4"/>
            <p:cNvSpPr/>
            <p:nvPr/>
          </p:nvSpPr>
          <p:spPr>
            <a:xfrm>
              <a:off x="3143601" y="2023110"/>
              <a:ext cx="1971992" cy="6172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Updating confidentiality footer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3601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  <p:sp>
          <p:nvSpPr>
            <p:cNvPr id="7" name="Chevron 6"/>
            <p:cNvSpPr/>
            <p:nvPr/>
          </p:nvSpPr>
          <p:spPr>
            <a:xfrm>
              <a:off x="5447414" y="2023110"/>
              <a:ext cx="1971992" cy="6172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Updating confidentiality footer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47414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  <p:sp>
          <p:nvSpPr>
            <p:cNvPr id="9" name="Chevron 8"/>
            <p:cNvSpPr/>
            <p:nvPr/>
          </p:nvSpPr>
          <p:spPr>
            <a:xfrm>
              <a:off x="7751227" y="2023110"/>
              <a:ext cx="1971992" cy="617220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Updating confidentiality footer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51227" y="2811780"/>
              <a:ext cx="1971992" cy="2926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All company information, whether sensitive or not, is company property and may only be used for the company’s business purposes. You have a duty to safeguard all company information from misuse or inappropriate disclosure to third parties.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696672" y="2383826"/>
            <a:ext cx="798654" cy="2090348"/>
          </a:xfrm>
          <a:custGeom>
            <a:avLst/>
            <a:gdLst>
              <a:gd name="connsiteX0" fmla="*/ 399327 w 798654"/>
              <a:gd name="connsiteY0" fmla="*/ 0 h 2090348"/>
              <a:gd name="connsiteX1" fmla="*/ 439193 w 798654"/>
              <a:gd name="connsiteY1" fmla="*/ 43864 h 2090348"/>
              <a:gd name="connsiteX2" fmla="*/ 798654 w 798654"/>
              <a:gd name="connsiteY2" fmla="*/ 1045174 h 2090348"/>
              <a:gd name="connsiteX3" fmla="*/ 439193 w 798654"/>
              <a:gd name="connsiteY3" fmla="*/ 2046484 h 2090348"/>
              <a:gd name="connsiteX4" fmla="*/ 399327 w 798654"/>
              <a:gd name="connsiteY4" fmla="*/ 2090348 h 2090348"/>
              <a:gd name="connsiteX5" fmla="*/ 359461 w 798654"/>
              <a:gd name="connsiteY5" fmla="*/ 2046484 h 2090348"/>
              <a:gd name="connsiteX6" fmla="*/ 0 w 798654"/>
              <a:gd name="connsiteY6" fmla="*/ 1045174 h 2090348"/>
              <a:gd name="connsiteX7" fmla="*/ 359461 w 798654"/>
              <a:gd name="connsiteY7" fmla="*/ 43864 h 2090348"/>
              <a:gd name="connsiteX8" fmla="*/ 399327 w 798654"/>
              <a:gd name="connsiteY8" fmla="*/ 0 h 209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654" h="2090348">
                <a:moveTo>
                  <a:pt x="399327" y="0"/>
                </a:moveTo>
                <a:lnTo>
                  <a:pt x="439193" y="43864"/>
                </a:lnTo>
                <a:cubicBezTo>
                  <a:pt x="663756" y="315971"/>
                  <a:pt x="798654" y="664819"/>
                  <a:pt x="798654" y="1045174"/>
                </a:cubicBezTo>
                <a:cubicBezTo>
                  <a:pt x="798654" y="1425529"/>
                  <a:pt x="663756" y="1774377"/>
                  <a:pt x="439193" y="2046484"/>
                </a:cubicBezTo>
                <a:lnTo>
                  <a:pt x="399327" y="2090348"/>
                </a:lnTo>
                <a:lnTo>
                  <a:pt x="359461" y="2046484"/>
                </a:lnTo>
                <a:cubicBezTo>
                  <a:pt x="134898" y="1774377"/>
                  <a:pt x="0" y="1425529"/>
                  <a:pt x="0" y="1045174"/>
                </a:cubicBezTo>
                <a:cubicBezTo>
                  <a:pt x="0" y="664819"/>
                  <a:pt x="134898" y="315971"/>
                  <a:pt x="359461" y="43864"/>
                </a:cubicBezTo>
                <a:lnTo>
                  <a:pt x="399327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358443" y="1854843"/>
            <a:ext cx="2748987" cy="3148314"/>
          </a:xfrm>
          <a:custGeom>
            <a:avLst/>
            <a:gdLst>
              <a:gd name="connsiteX0" fmla="*/ 1574157 w 2748987"/>
              <a:gd name="connsiteY0" fmla="*/ 0 h 3148314"/>
              <a:gd name="connsiteX1" fmla="*/ 2687254 w 2748987"/>
              <a:gd name="connsiteY1" fmla="*/ 461060 h 3148314"/>
              <a:gd name="connsiteX2" fmla="*/ 2748987 w 2748987"/>
              <a:gd name="connsiteY2" fmla="*/ 528983 h 3148314"/>
              <a:gd name="connsiteX3" fmla="*/ 2709121 w 2748987"/>
              <a:gd name="connsiteY3" fmla="*/ 572847 h 3148314"/>
              <a:gd name="connsiteX4" fmla="*/ 2349660 w 2748987"/>
              <a:gd name="connsiteY4" fmla="*/ 1574157 h 3148314"/>
              <a:gd name="connsiteX5" fmla="*/ 2709121 w 2748987"/>
              <a:gd name="connsiteY5" fmla="*/ 2575467 h 3148314"/>
              <a:gd name="connsiteX6" fmla="*/ 2748987 w 2748987"/>
              <a:gd name="connsiteY6" fmla="*/ 2619331 h 3148314"/>
              <a:gd name="connsiteX7" fmla="*/ 2687254 w 2748987"/>
              <a:gd name="connsiteY7" fmla="*/ 2687254 h 3148314"/>
              <a:gd name="connsiteX8" fmla="*/ 1574157 w 2748987"/>
              <a:gd name="connsiteY8" fmla="*/ 3148314 h 3148314"/>
              <a:gd name="connsiteX9" fmla="*/ 0 w 2748987"/>
              <a:gd name="connsiteY9" fmla="*/ 1574157 h 3148314"/>
              <a:gd name="connsiteX10" fmla="*/ 1574157 w 2748987"/>
              <a:gd name="connsiteY10" fmla="*/ 0 h 3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8987" h="3148314">
                <a:moveTo>
                  <a:pt x="1574157" y="0"/>
                </a:moveTo>
                <a:cubicBezTo>
                  <a:pt x="2008849" y="0"/>
                  <a:pt x="2402388" y="176194"/>
                  <a:pt x="2687254" y="461060"/>
                </a:cubicBezTo>
                <a:lnTo>
                  <a:pt x="2748987" y="528983"/>
                </a:lnTo>
                <a:lnTo>
                  <a:pt x="2709121" y="572847"/>
                </a:lnTo>
                <a:cubicBezTo>
                  <a:pt x="2484558" y="844954"/>
                  <a:pt x="2349660" y="1193802"/>
                  <a:pt x="2349660" y="1574157"/>
                </a:cubicBezTo>
                <a:cubicBezTo>
                  <a:pt x="2349660" y="1954512"/>
                  <a:pt x="2484558" y="2303360"/>
                  <a:pt x="2709121" y="2575467"/>
                </a:cubicBezTo>
                <a:lnTo>
                  <a:pt x="2748987" y="2619331"/>
                </a:lnTo>
                <a:lnTo>
                  <a:pt x="2687254" y="2687254"/>
                </a:lnTo>
                <a:cubicBezTo>
                  <a:pt x="2402388" y="2972121"/>
                  <a:pt x="2008849" y="3148314"/>
                  <a:pt x="1574157" y="3148314"/>
                </a:cubicBezTo>
                <a:cubicBezTo>
                  <a:pt x="704774" y="3148314"/>
                  <a:pt x="0" y="2443540"/>
                  <a:pt x="0" y="1574157"/>
                </a:cubicBezTo>
                <a:cubicBezTo>
                  <a:pt x="0" y="704774"/>
                  <a:pt x="704774" y="0"/>
                  <a:pt x="15741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096000" y="1854843"/>
            <a:ext cx="2748987" cy="3148314"/>
          </a:xfrm>
          <a:custGeom>
            <a:avLst/>
            <a:gdLst>
              <a:gd name="connsiteX0" fmla="*/ 1174830 w 2748987"/>
              <a:gd name="connsiteY0" fmla="*/ 0 h 3148314"/>
              <a:gd name="connsiteX1" fmla="*/ 2748987 w 2748987"/>
              <a:gd name="connsiteY1" fmla="*/ 1574157 h 3148314"/>
              <a:gd name="connsiteX2" fmla="*/ 1174830 w 2748987"/>
              <a:gd name="connsiteY2" fmla="*/ 3148314 h 3148314"/>
              <a:gd name="connsiteX3" fmla="*/ 61733 w 2748987"/>
              <a:gd name="connsiteY3" fmla="*/ 2687254 h 3148314"/>
              <a:gd name="connsiteX4" fmla="*/ 0 w 2748987"/>
              <a:gd name="connsiteY4" fmla="*/ 2619331 h 3148314"/>
              <a:gd name="connsiteX5" fmla="*/ 39866 w 2748987"/>
              <a:gd name="connsiteY5" fmla="*/ 2575467 h 3148314"/>
              <a:gd name="connsiteX6" fmla="*/ 399327 w 2748987"/>
              <a:gd name="connsiteY6" fmla="*/ 1574157 h 3148314"/>
              <a:gd name="connsiteX7" fmla="*/ 39866 w 2748987"/>
              <a:gd name="connsiteY7" fmla="*/ 572847 h 3148314"/>
              <a:gd name="connsiteX8" fmla="*/ 0 w 2748987"/>
              <a:gd name="connsiteY8" fmla="*/ 528983 h 3148314"/>
              <a:gd name="connsiteX9" fmla="*/ 61733 w 2748987"/>
              <a:gd name="connsiteY9" fmla="*/ 461060 h 3148314"/>
              <a:gd name="connsiteX10" fmla="*/ 1174830 w 2748987"/>
              <a:gd name="connsiteY10" fmla="*/ 0 h 314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8987" h="3148314">
                <a:moveTo>
                  <a:pt x="1174830" y="0"/>
                </a:moveTo>
                <a:cubicBezTo>
                  <a:pt x="2044213" y="0"/>
                  <a:pt x="2748987" y="704774"/>
                  <a:pt x="2748987" y="1574157"/>
                </a:cubicBezTo>
                <a:cubicBezTo>
                  <a:pt x="2748987" y="2443540"/>
                  <a:pt x="2044213" y="3148314"/>
                  <a:pt x="1174830" y="3148314"/>
                </a:cubicBezTo>
                <a:cubicBezTo>
                  <a:pt x="740139" y="3148314"/>
                  <a:pt x="346599" y="2972121"/>
                  <a:pt x="61733" y="2687254"/>
                </a:cubicBezTo>
                <a:lnTo>
                  <a:pt x="0" y="2619331"/>
                </a:lnTo>
                <a:lnTo>
                  <a:pt x="39866" y="2575467"/>
                </a:lnTo>
                <a:cubicBezTo>
                  <a:pt x="264429" y="2303360"/>
                  <a:pt x="399327" y="1954512"/>
                  <a:pt x="399327" y="1574157"/>
                </a:cubicBezTo>
                <a:cubicBezTo>
                  <a:pt x="399327" y="1193802"/>
                  <a:pt x="264429" y="844954"/>
                  <a:pt x="39866" y="572847"/>
                </a:cubicBezTo>
                <a:lnTo>
                  <a:pt x="0" y="528983"/>
                </a:lnTo>
                <a:lnTo>
                  <a:pt x="61733" y="461060"/>
                </a:lnTo>
                <a:cubicBezTo>
                  <a:pt x="346599" y="176194"/>
                  <a:pt x="740139" y="0"/>
                  <a:pt x="11748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PE Standard Color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PE_Standard_Arial_16x9_v2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HPE_Standard_Arial_16x9.potx" id="{21F84462-1C9F-438F-A772-0EBAD7B3BCD8}" vid="{077F0EBE-C80C-4B61-8BF1-0309CF3163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637</Words>
  <Application>Microsoft Office PowerPoint</Application>
  <PresentationFormat>Widescreen</PresentationFormat>
  <Paragraphs>73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Office Theme</vt:lpstr>
      <vt:lpstr>HPE_Standard_Arial_16x9_v2</vt:lpstr>
      <vt:lpstr>PowerPoint Presentation</vt:lpstr>
      <vt:lpstr>中文English 12341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process: flow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Bo (Chinos, HPE-ACG)</dc:creator>
  <cp:lastModifiedBy>Chen, Bo (Chinos, HPE-ACG)</cp:lastModifiedBy>
  <cp:revision>43</cp:revision>
  <dcterms:created xsi:type="dcterms:W3CDTF">2016-01-20T01:54:42Z</dcterms:created>
  <dcterms:modified xsi:type="dcterms:W3CDTF">2016-05-05T03:37:26Z</dcterms:modified>
</cp:coreProperties>
</file>